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6" r:id="rId6"/>
    <p:sldId id="265" r:id="rId7"/>
    <p:sldId id="262" r:id="rId8"/>
    <p:sldId id="263" r:id="rId9"/>
    <p:sldId id="259" r:id="rId10"/>
    <p:sldId id="267" r:id="rId11"/>
    <p:sldId id="260" r:id="rId12"/>
    <p:sldId id="276" r:id="rId13"/>
    <p:sldId id="268" r:id="rId14"/>
    <p:sldId id="269" r:id="rId15"/>
    <p:sldId id="271" r:id="rId16"/>
    <p:sldId id="272" r:id="rId17"/>
    <p:sldId id="273" r:id="rId18"/>
    <p:sldId id="278" r:id="rId19"/>
    <p:sldId id="274" r:id="rId20"/>
    <p:sldId id="275"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A98C5-C310-42E9-8B5F-93B8302C4F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8F98BD-EB6E-4D84-8ED6-E74B5BC25D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08D1D8-24E3-45FD-8338-0F68F9E71099}"/>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787AE74D-9825-467A-ACE2-E6DB04D9D1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5E5E93-CD44-4312-BA8E-C0B1059D0171}"/>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3700436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0FAD4-86AF-4A42-B14E-C53954CFDA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7BA164-D4B2-4C5F-8B9D-B01C48C951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32FCDF-F154-4B78-985A-4FE76FFFCDE0}"/>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C5AF5E0D-2FE6-4E75-981D-4DC3484C17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5946DD-2365-46D9-86AE-37317EAEEAF8}"/>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238551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0B6AB-3126-4265-ADFF-952040237F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DF62E4-A656-47AE-BF05-86784DF1E2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4BE786-8AAD-4490-B19E-A5735B94EC6F}"/>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B6EF4CB1-64FC-41D2-9D1A-01A3C1BFEF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95F947-A862-4CC8-9D4F-22CF88809D54}"/>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239190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0796-E4D1-4B40-942F-6879B5DEDC1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4349CF-A3FB-4290-9304-17A0B9E960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EC670B-A379-4B69-AE1E-E066246529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C27CF7-66E7-4BB0-B37B-698C487A88A8}"/>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6" name="Footer Placeholder 5">
            <a:extLst>
              <a:ext uri="{FF2B5EF4-FFF2-40B4-BE49-F238E27FC236}">
                <a16:creationId xmlns:a16="http://schemas.microsoft.com/office/drawing/2014/main" id="{6D6C78CE-C57A-4912-BCAE-112813725B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D89531-3B80-4100-AB42-CF94AADF6F49}"/>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107823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AA6D-7D1C-48F6-8A4F-EBE0A5D19D4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F1865D-FD26-4456-AB16-AE2A46251D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7C94AF-3DA8-4A74-86A3-0A418D8DFE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6FC0D74-348D-4772-BEE9-81B4687588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CBD44-C479-4C9F-802C-7B95AC859E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DB2D40A-2E55-442F-B3A8-B6AD26628426}"/>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8" name="Footer Placeholder 7">
            <a:extLst>
              <a:ext uri="{FF2B5EF4-FFF2-40B4-BE49-F238E27FC236}">
                <a16:creationId xmlns:a16="http://schemas.microsoft.com/office/drawing/2014/main" id="{10B56D36-13C0-40B2-9EE5-D408E4130A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36C440-CB3B-45D1-8238-8F097412CD94}"/>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372608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8FF18-6073-4149-833C-F2DB44A162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8120B6F-3037-4E5B-BD37-1E9DE67089B0}"/>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4" name="Footer Placeholder 3">
            <a:extLst>
              <a:ext uri="{FF2B5EF4-FFF2-40B4-BE49-F238E27FC236}">
                <a16:creationId xmlns:a16="http://schemas.microsoft.com/office/drawing/2014/main" id="{9C42090D-2D23-4754-8261-E6AB68F0B5F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8E104FC-7EDB-4513-9BEB-3DD932629F4D}"/>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1383035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4DF157-8C40-4909-8391-C08E84DFB10C}"/>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3" name="Footer Placeholder 2">
            <a:extLst>
              <a:ext uri="{FF2B5EF4-FFF2-40B4-BE49-F238E27FC236}">
                <a16:creationId xmlns:a16="http://schemas.microsoft.com/office/drawing/2014/main" id="{D2CD9178-334B-42D4-AE91-E8562D45D1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BEB753-8018-44C0-95C9-4482E141F391}"/>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2790060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659A-5FB0-4DA4-BB6A-FEFB039D29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66DB49F-C149-46CF-8D2F-D2B5FAB91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C89C90-7EF5-4F5D-9F8A-D145EA1207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EED7FB-0009-4373-A547-697B951AFDD9}"/>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6" name="Footer Placeholder 5">
            <a:extLst>
              <a:ext uri="{FF2B5EF4-FFF2-40B4-BE49-F238E27FC236}">
                <a16:creationId xmlns:a16="http://schemas.microsoft.com/office/drawing/2014/main" id="{B8BEF744-2FC6-474E-9224-4C2C60965F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0C92A2-C924-41A7-8E93-3C93981841C2}"/>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3583531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9CEFB-8681-4F29-A3C0-D1839DCBD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FE42F6-D070-4456-ABCF-225F7EC32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843D9BB-B730-4BD7-8CD6-9C4532F411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152DC-C727-49C0-BD45-A2514191FEBF}"/>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6" name="Footer Placeholder 5">
            <a:extLst>
              <a:ext uri="{FF2B5EF4-FFF2-40B4-BE49-F238E27FC236}">
                <a16:creationId xmlns:a16="http://schemas.microsoft.com/office/drawing/2014/main" id="{C6F39A49-D29D-4877-9EA6-4823852547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2BD120-27EE-452E-B3D3-0A48666FB8F9}"/>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794319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68B3F-D8F4-455D-B299-DC6B29C15F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B29044-3F06-49D4-9743-E23C216C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0B3163-124D-4F03-B652-64E3E67A1788}"/>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7458BA2F-4F00-46D2-86DD-FAE68523F3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6D587-36C8-487E-9ED1-21715D04B0C1}"/>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1391054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646A10-AF9A-4338-A459-62E19FE1C6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7EC9E67-0FDC-4A30-AF1A-B1732A04A8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D9FB44-5D64-4BE9-95D6-B5CE8F665C59}"/>
              </a:ext>
            </a:extLst>
          </p:cNvPr>
          <p:cNvSpPr>
            <a:spLocks noGrp="1"/>
          </p:cNvSpPr>
          <p:nvPr>
            <p:ph type="dt" sz="half" idx="10"/>
          </p:nvPr>
        </p:nvSpPr>
        <p:spPr/>
        <p:txBody>
          <a:body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5EE5AFEF-6A04-4988-9FE5-5D4CF319F0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FF9AE6-2D6A-44C8-A751-1BE20E20EE36}"/>
              </a:ext>
            </a:extLst>
          </p:cNvPr>
          <p:cNvSpPr>
            <a:spLocks noGrp="1"/>
          </p:cNvSpPr>
          <p:nvPr>
            <p:ph type="sldNum" sz="quarter" idx="12"/>
          </p:nvPr>
        </p:nvSpPr>
        <p:spPr/>
        <p:txBody>
          <a:bodyPr/>
          <a:lstStyle/>
          <a:p>
            <a:fld id="{8DD6433E-544C-4528-96BE-A50A937DD0D6}" type="slidenum">
              <a:rPr lang="en-GB" smtClean="0"/>
              <a:t>‹#›</a:t>
            </a:fld>
            <a:endParaRPr lang="en-GB"/>
          </a:p>
        </p:txBody>
      </p:sp>
    </p:spTree>
    <p:extLst>
      <p:ext uri="{BB962C8B-B14F-4D97-AF65-F5344CB8AC3E}">
        <p14:creationId xmlns:p14="http://schemas.microsoft.com/office/powerpoint/2010/main" val="257137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A0EF74-C552-4937-8B30-A4158F022B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BFE0DA-5EF6-40E4-8F4D-1966D1E46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F130ED-D38D-41AB-A32E-3FEB4B645F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D44F9-FACC-4376-B65A-15DBF7FF2821}" type="datetimeFigureOut">
              <a:rPr lang="en-GB" smtClean="0"/>
              <a:t>27/09/2020</a:t>
            </a:fld>
            <a:endParaRPr lang="en-GB"/>
          </a:p>
        </p:txBody>
      </p:sp>
      <p:sp>
        <p:nvSpPr>
          <p:cNvPr id="5" name="Footer Placeholder 4">
            <a:extLst>
              <a:ext uri="{FF2B5EF4-FFF2-40B4-BE49-F238E27FC236}">
                <a16:creationId xmlns:a16="http://schemas.microsoft.com/office/drawing/2014/main" id="{20BE093C-8766-4F4C-863C-466FE515B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ABF8FD-5BD7-4C31-BDCF-D6E7D2EFF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D6433E-544C-4528-96BE-A50A937DD0D6}" type="slidenum">
              <a:rPr lang="en-GB" smtClean="0"/>
              <a:t>‹#›</a:t>
            </a:fld>
            <a:endParaRPr lang="en-GB"/>
          </a:p>
        </p:txBody>
      </p:sp>
    </p:spTree>
    <p:extLst>
      <p:ext uri="{BB962C8B-B14F-4D97-AF65-F5344CB8AC3E}">
        <p14:creationId xmlns:p14="http://schemas.microsoft.com/office/powerpoint/2010/main" val="3144175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6406-502C-4DB2-A57F-1B5DB5D12B77}"/>
              </a:ext>
            </a:extLst>
          </p:cNvPr>
          <p:cNvSpPr>
            <a:spLocks noGrp="1"/>
          </p:cNvSpPr>
          <p:nvPr>
            <p:ph type="ctrTitle"/>
          </p:nvPr>
        </p:nvSpPr>
        <p:spPr>
          <a:xfrm>
            <a:off x="629174" y="602246"/>
            <a:ext cx="11174136" cy="2387600"/>
          </a:xfrm>
        </p:spPr>
        <p:txBody>
          <a:bodyPr/>
          <a:lstStyle/>
          <a:p>
            <a:r>
              <a:rPr lang="en-GB" dirty="0"/>
              <a:t>Know Your Health and Safety Rights</a:t>
            </a:r>
          </a:p>
        </p:txBody>
      </p:sp>
      <p:sp>
        <p:nvSpPr>
          <p:cNvPr id="3" name="Subtitle 2">
            <a:extLst>
              <a:ext uri="{FF2B5EF4-FFF2-40B4-BE49-F238E27FC236}">
                <a16:creationId xmlns:a16="http://schemas.microsoft.com/office/drawing/2014/main" id="{A5A24FDD-DBDF-40C3-92F0-0979FE25D177}"/>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76300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267D-EE1F-4D57-BB07-5871C8481D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DEBB17E-234F-45A9-8FE0-1CE75D0B9193}"/>
              </a:ext>
            </a:extLst>
          </p:cNvPr>
          <p:cNvSpPr>
            <a:spLocks noGrp="1"/>
          </p:cNvSpPr>
          <p:nvPr>
            <p:ph idx="1"/>
          </p:nvPr>
        </p:nvSpPr>
        <p:spPr/>
        <p:txBody>
          <a:bodyPr/>
          <a:lstStyle/>
          <a:p>
            <a:r>
              <a:rPr lang="en-GB" dirty="0"/>
              <a:t>Employers have a general, common law duty to take reasonable care for the health and safety of their workforce</a:t>
            </a:r>
          </a:p>
          <a:p>
            <a:endParaRPr lang="en-GB" dirty="0"/>
          </a:p>
        </p:txBody>
      </p:sp>
    </p:spTree>
    <p:extLst>
      <p:ext uri="{BB962C8B-B14F-4D97-AF65-F5344CB8AC3E}">
        <p14:creationId xmlns:p14="http://schemas.microsoft.com/office/powerpoint/2010/main" val="296926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FAA7B7-B760-4B32-85E6-A38ADEC46B7F}"/>
              </a:ext>
            </a:extLst>
          </p:cNvPr>
          <p:cNvSpPr>
            <a:spLocks noGrp="1"/>
          </p:cNvSpPr>
          <p:nvPr>
            <p:ph idx="1"/>
          </p:nvPr>
        </p:nvSpPr>
        <p:spPr>
          <a:xfrm>
            <a:off x="838200" y="377505"/>
            <a:ext cx="10515600" cy="5799458"/>
          </a:xfrm>
        </p:spPr>
        <p:txBody>
          <a:bodyPr>
            <a:normAutofit fontScale="92500" lnSpcReduction="10000"/>
          </a:bodyPr>
          <a:lstStyle/>
          <a:p>
            <a:r>
              <a:rPr lang="en-GB" b="0" i="1" dirty="0">
                <a:solidFill>
                  <a:srgbClr val="000000"/>
                </a:solidFill>
                <a:effectLst/>
                <a:latin typeface="Verdana" panose="020B0604030504040204" pitchFamily="34" charset="0"/>
              </a:rPr>
              <a:t>Health and Safety at Work etc Act 1974</a:t>
            </a:r>
          </a:p>
          <a:p>
            <a:endParaRPr lang="en-GB" i="1" dirty="0">
              <a:solidFill>
                <a:srgbClr val="000000"/>
              </a:solidFill>
              <a:latin typeface="Verdana" panose="020B0604030504040204" pitchFamily="34" charset="0"/>
            </a:endParaRPr>
          </a:p>
          <a:p>
            <a:pPr lvl="1"/>
            <a:r>
              <a:rPr lang="en-GB" b="0" i="0" dirty="0">
                <a:solidFill>
                  <a:srgbClr val="000000"/>
                </a:solidFill>
                <a:effectLst/>
                <a:latin typeface="Verdana" panose="020B0604030504040204" pitchFamily="34" charset="0"/>
              </a:rPr>
              <a:t>protect the health, safety and welfare of their workforce and others affected by their work activities.</a:t>
            </a:r>
          </a:p>
          <a:p>
            <a:endParaRPr lang="en-GB" dirty="0">
              <a:solidFill>
                <a:srgbClr val="000000"/>
              </a:solidFill>
              <a:latin typeface="Verdana" panose="020B0604030504040204" pitchFamily="34" charset="0"/>
            </a:endParaRPr>
          </a:p>
          <a:p>
            <a:pPr lvl="1"/>
            <a:r>
              <a:rPr lang="en-GB" b="0" i="0" dirty="0">
                <a:solidFill>
                  <a:srgbClr val="000000"/>
                </a:solidFill>
                <a:effectLst/>
                <a:latin typeface="Verdana" panose="020B0604030504040204" pitchFamily="34" charset="0"/>
              </a:rPr>
              <a:t>maintain the place of work (where it is in the employer’s control) so that it, and access to and exit from it, is safe and without risks to health</a:t>
            </a:r>
            <a:endParaRPr lang="en-GB" dirty="0">
              <a:solidFill>
                <a:srgbClr val="000000"/>
              </a:solidFill>
              <a:latin typeface="Verdana" panose="020B0604030504040204" pitchFamily="34" charset="0"/>
            </a:endParaRPr>
          </a:p>
          <a:p>
            <a:endParaRPr lang="en-GB" dirty="0">
              <a:solidFill>
                <a:srgbClr val="000000"/>
              </a:solidFill>
              <a:latin typeface="Verdana" panose="020B0604030504040204" pitchFamily="34" charset="0"/>
            </a:endParaRPr>
          </a:p>
          <a:p>
            <a:pPr lvl="1"/>
            <a:r>
              <a:rPr lang="en-GB" b="0" i="0" dirty="0">
                <a:solidFill>
                  <a:srgbClr val="000000"/>
                </a:solidFill>
                <a:effectLst/>
                <a:latin typeface="Verdana" panose="020B0604030504040204" pitchFamily="34" charset="0"/>
              </a:rPr>
              <a:t>“so far as is reasonably practicable”</a:t>
            </a:r>
          </a:p>
          <a:p>
            <a:pPr lvl="1"/>
            <a:endParaRPr lang="en-GB" dirty="0">
              <a:solidFill>
                <a:srgbClr val="000000"/>
              </a:solidFill>
              <a:latin typeface="Verdana" panose="020B0604030504040204" pitchFamily="34" charset="0"/>
            </a:endParaRPr>
          </a:p>
          <a:p>
            <a:pPr lvl="1"/>
            <a:r>
              <a:rPr lang="en-GB" b="0" i="0" dirty="0">
                <a:solidFill>
                  <a:srgbClr val="000000"/>
                </a:solidFill>
                <a:effectLst/>
                <a:latin typeface="Verdana" panose="020B0604030504040204" pitchFamily="34" charset="0"/>
              </a:rPr>
              <a:t>duties on employees to take reasonable care to ensure they do not endanger themselves or anyone else who may be affected by their work activities.</a:t>
            </a:r>
          </a:p>
          <a:p>
            <a:pPr lvl="1"/>
            <a:endParaRPr lang="en-GB" dirty="0">
              <a:solidFill>
                <a:srgbClr val="000000"/>
              </a:solidFill>
              <a:latin typeface="Verdana" panose="020B0604030504040204" pitchFamily="34" charset="0"/>
            </a:endParaRPr>
          </a:p>
          <a:p>
            <a:pPr lvl="1"/>
            <a:r>
              <a:rPr lang="en-GB" dirty="0">
                <a:solidFill>
                  <a:srgbClr val="000000"/>
                </a:solidFill>
                <a:latin typeface="Verdana" panose="020B0604030504040204" pitchFamily="34" charset="0"/>
              </a:rPr>
              <a:t>Personal injury claims </a:t>
            </a:r>
            <a:r>
              <a:rPr lang="en-GB" b="0" i="0" dirty="0">
                <a:solidFill>
                  <a:srgbClr val="000000"/>
                </a:solidFill>
                <a:effectLst/>
                <a:latin typeface="Verdana" panose="020B0604030504040204" pitchFamily="34" charset="0"/>
              </a:rPr>
              <a:t>can now only succeed if they can prove it resulted from their employer’s negligence</a:t>
            </a:r>
            <a:endParaRPr lang="en-GB" dirty="0">
              <a:solidFill>
                <a:srgbClr val="000000"/>
              </a:solidFill>
              <a:latin typeface="Verdana" panose="020B0604030504040204" pitchFamily="34" charset="0"/>
            </a:endParaRPr>
          </a:p>
          <a:p>
            <a:endParaRPr lang="en-GB" dirty="0"/>
          </a:p>
        </p:txBody>
      </p:sp>
    </p:spTree>
    <p:extLst>
      <p:ext uri="{BB962C8B-B14F-4D97-AF65-F5344CB8AC3E}">
        <p14:creationId xmlns:p14="http://schemas.microsoft.com/office/powerpoint/2010/main" val="579924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D3D4A-69F8-40A1-8820-5AF6A5A38137}"/>
              </a:ext>
            </a:extLst>
          </p:cNvPr>
          <p:cNvSpPr>
            <a:spLocks noGrp="1"/>
          </p:cNvSpPr>
          <p:nvPr>
            <p:ph type="title"/>
          </p:nvPr>
        </p:nvSpPr>
        <p:spPr/>
        <p:txBody>
          <a:bodyPr/>
          <a:lstStyle/>
          <a:p>
            <a:r>
              <a:rPr lang="en-GB" dirty="0"/>
              <a:t>Risk assessments</a:t>
            </a:r>
          </a:p>
        </p:txBody>
      </p:sp>
      <p:sp>
        <p:nvSpPr>
          <p:cNvPr id="3" name="Content Placeholder 2">
            <a:extLst>
              <a:ext uri="{FF2B5EF4-FFF2-40B4-BE49-F238E27FC236}">
                <a16:creationId xmlns:a16="http://schemas.microsoft.com/office/drawing/2014/main" id="{48CFC318-AE0F-4164-B41F-ACC0F8E84609}"/>
              </a:ext>
            </a:extLst>
          </p:cNvPr>
          <p:cNvSpPr>
            <a:spLocks noGrp="1"/>
          </p:cNvSpPr>
          <p:nvPr>
            <p:ph idx="1"/>
          </p:nvPr>
        </p:nvSpPr>
        <p:spPr/>
        <p:txBody>
          <a:bodyPr>
            <a:normAutofit/>
          </a:bodyPr>
          <a:lstStyle/>
          <a:p>
            <a:pPr marL="0" indent="0" algn="l">
              <a:buNone/>
            </a:pPr>
            <a:r>
              <a:rPr lang="en-GB" b="0" i="0" dirty="0">
                <a:solidFill>
                  <a:srgbClr val="000000"/>
                </a:solidFill>
                <a:effectLst/>
                <a:latin typeface="Verdana" panose="020B0604030504040204" pitchFamily="34" charset="0"/>
              </a:rPr>
              <a:t>The “hierarchy of risk control”:</a:t>
            </a:r>
          </a:p>
          <a:p>
            <a:pPr lvl="1"/>
            <a:endParaRPr lang="en-GB" b="0" i="0" dirty="0">
              <a:solidFill>
                <a:srgbClr val="000000"/>
              </a:solidFill>
              <a:effectLst/>
              <a:latin typeface="Verdana" panose="020B0604030504040204" pitchFamily="34" charset="0"/>
            </a:endParaRPr>
          </a:p>
          <a:p>
            <a:pPr lvl="1"/>
            <a:r>
              <a:rPr lang="en-GB" b="0" i="0" dirty="0">
                <a:solidFill>
                  <a:srgbClr val="000000"/>
                </a:solidFill>
                <a:effectLst/>
                <a:latin typeface="Verdana" panose="020B0604030504040204" pitchFamily="34" charset="0"/>
              </a:rPr>
              <a:t>Risks should be reduced to the lowest reasonably practicable level by taking preventative measures, in order of priority, with eliminating the risk at the top of the list and providing personal protective equipment (PPE) as the last resort. </a:t>
            </a:r>
          </a:p>
          <a:p>
            <a:pPr lvl="1"/>
            <a:endParaRPr lang="en-GB" dirty="0">
              <a:solidFill>
                <a:srgbClr val="000000"/>
              </a:solidFill>
              <a:latin typeface="Verdana" panose="020B0604030504040204" pitchFamily="34" charset="0"/>
            </a:endParaRPr>
          </a:p>
          <a:p>
            <a:pPr lvl="1"/>
            <a:r>
              <a:rPr lang="en-GB" b="0" i="0" dirty="0">
                <a:solidFill>
                  <a:srgbClr val="000000"/>
                </a:solidFill>
                <a:effectLst/>
                <a:latin typeface="Verdana" panose="020B0604030504040204" pitchFamily="34" charset="0"/>
              </a:rPr>
              <a:t>It is a breach of health and safety law for an employer to move straight to PPE without considering other ways of eliminating or reducing risk to health and safety.</a:t>
            </a:r>
          </a:p>
          <a:p>
            <a:endParaRPr lang="en-GB" dirty="0"/>
          </a:p>
        </p:txBody>
      </p:sp>
    </p:spTree>
    <p:extLst>
      <p:ext uri="{BB962C8B-B14F-4D97-AF65-F5344CB8AC3E}">
        <p14:creationId xmlns:p14="http://schemas.microsoft.com/office/powerpoint/2010/main" val="6687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F6CA46-D666-4EC1-9324-2B4E120C1744}"/>
              </a:ext>
            </a:extLst>
          </p:cNvPr>
          <p:cNvSpPr>
            <a:spLocks noGrp="1"/>
          </p:cNvSpPr>
          <p:nvPr>
            <p:ph idx="1"/>
          </p:nvPr>
        </p:nvSpPr>
        <p:spPr>
          <a:xfrm>
            <a:off x="838200" y="218114"/>
            <a:ext cx="10515600" cy="6258187"/>
          </a:xfrm>
        </p:spPr>
        <p:txBody>
          <a:bodyPr>
            <a:normAutofit/>
          </a:bodyPr>
          <a:lstStyle/>
          <a:p>
            <a:pPr algn="l"/>
            <a:r>
              <a:rPr lang="en-GB" b="0" i="0" dirty="0">
                <a:solidFill>
                  <a:srgbClr val="000000"/>
                </a:solidFill>
                <a:effectLst/>
                <a:latin typeface="Verdana" panose="020B0604030504040204" pitchFamily="34" charset="0"/>
              </a:rPr>
              <a:t>Regulation 4 of the Management Regulations - </a:t>
            </a:r>
            <a:r>
              <a:rPr lang="en-GB" b="0" i="0" u="sng" dirty="0">
                <a:solidFill>
                  <a:srgbClr val="000000"/>
                </a:solidFill>
                <a:effectLst/>
                <a:latin typeface="Verdana" panose="020B0604030504040204" pitchFamily="34" charset="0"/>
              </a:rPr>
              <a:t>hierarchy of prevention and control</a:t>
            </a:r>
            <a:r>
              <a:rPr lang="en-GB" b="0" i="0" dirty="0">
                <a:solidFill>
                  <a:srgbClr val="000000"/>
                </a:solidFill>
                <a:effectLst/>
                <a:latin typeface="Verdana" panose="020B0604030504040204" pitchFamily="34" charset="0"/>
              </a:rPr>
              <a:t>:</a:t>
            </a:r>
          </a:p>
          <a:p>
            <a:pPr algn="l"/>
            <a:endParaRPr lang="en-GB" b="0" i="0" dirty="0">
              <a:solidFill>
                <a:srgbClr val="000000"/>
              </a:solidFill>
              <a:effectLst/>
              <a:latin typeface="Verdana" panose="020B0604030504040204" pitchFamily="34" charset="0"/>
            </a:endParaRPr>
          </a:p>
          <a:p>
            <a:pPr lvl="1"/>
            <a:r>
              <a:rPr lang="en-GB" dirty="0"/>
              <a:t>avoid risks altogether </a:t>
            </a:r>
          </a:p>
          <a:p>
            <a:pPr lvl="1"/>
            <a:r>
              <a:rPr lang="en-GB" dirty="0"/>
              <a:t>evaluate any risks that cannot be avoided </a:t>
            </a:r>
          </a:p>
          <a:p>
            <a:pPr lvl="1"/>
            <a:r>
              <a:rPr lang="en-GB" dirty="0"/>
              <a:t>combat risks at source </a:t>
            </a:r>
          </a:p>
          <a:p>
            <a:pPr lvl="1"/>
            <a:r>
              <a:rPr lang="en-GB" dirty="0"/>
              <a:t>adapt the work to the individual </a:t>
            </a:r>
          </a:p>
          <a:p>
            <a:pPr lvl="1"/>
            <a:r>
              <a:rPr lang="en-GB" dirty="0"/>
              <a:t>adapt to technical progress </a:t>
            </a:r>
          </a:p>
          <a:p>
            <a:pPr lvl="1"/>
            <a:r>
              <a:rPr lang="en-GB" dirty="0"/>
              <a:t>replace dangerous work with safe or safer alternatives </a:t>
            </a:r>
          </a:p>
          <a:p>
            <a:pPr lvl="1"/>
            <a:r>
              <a:rPr lang="en-GB" dirty="0"/>
              <a:t>prioritise collective over individual protective measures; and </a:t>
            </a:r>
          </a:p>
          <a:p>
            <a:pPr lvl="1"/>
            <a:r>
              <a:rPr lang="en-GB" dirty="0"/>
              <a:t>give workers appropriate instructions. </a:t>
            </a:r>
            <a:endParaRPr lang="en-GB" b="0" i="0" dirty="0">
              <a:solidFill>
                <a:srgbClr val="000000"/>
              </a:solidFill>
              <a:effectLst/>
              <a:latin typeface="Verdana" panose="020B0604030504040204" pitchFamily="34" charset="0"/>
            </a:endParaRPr>
          </a:p>
          <a:p>
            <a:endParaRPr lang="en-GB" dirty="0"/>
          </a:p>
        </p:txBody>
      </p:sp>
    </p:spTree>
    <p:extLst>
      <p:ext uri="{BB962C8B-B14F-4D97-AF65-F5344CB8AC3E}">
        <p14:creationId xmlns:p14="http://schemas.microsoft.com/office/powerpoint/2010/main" val="2383120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C55F-A2E3-46F7-89F3-EB9EDD027F9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1FB4B79-4FC2-4717-876A-C63BC6ADAB24}"/>
              </a:ext>
            </a:extLst>
          </p:cNvPr>
          <p:cNvSpPr>
            <a:spLocks noGrp="1"/>
          </p:cNvSpPr>
          <p:nvPr>
            <p:ph idx="1"/>
          </p:nvPr>
        </p:nvSpPr>
        <p:spPr/>
        <p:txBody>
          <a:bodyPr/>
          <a:lstStyle/>
          <a:p>
            <a:r>
              <a:rPr lang="en-GB" b="0" i="0" dirty="0">
                <a:solidFill>
                  <a:srgbClr val="000000"/>
                </a:solidFill>
                <a:effectLst/>
                <a:latin typeface="Verdana" panose="020B0604030504040204" pitchFamily="34" charset="0"/>
              </a:rPr>
              <a:t>COVID-19 risk assessments must take account of the additional risks to anyone who is pregnant or a new mother.</a:t>
            </a:r>
            <a:endParaRPr lang="en-GB" dirty="0"/>
          </a:p>
        </p:txBody>
      </p:sp>
    </p:spTree>
    <p:extLst>
      <p:ext uri="{BB962C8B-B14F-4D97-AF65-F5344CB8AC3E}">
        <p14:creationId xmlns:p14="http://schemas.microsoft.com/office/powerpoint/2010/main" val="91547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B1E02-5999-4A4D-BA86-A69D1E3891ED}"/>
              </a:ext>
            </a:extLst>
          </p:cNvPr>
          <p:cNvSpPr>
            <a:spLocks noGrp="1"/>
          </p:cNvSpPr>
          <p:nvPr>
            <p:ph type="title"/>
          </p:nvPr>
        </p:nvSpPr>
        <p:spPr/>
        <p:txBody>
          <a:bodyPr/>
          <a:lstStyle/>
          <a:p>
            <a:r>
              <a:rPr lang="en-GB" dirty="0"/>
              <a:t>Liability and duty of care</a:t>
            </a:r>
          </a:p>
        </p:txBody>
      </p:sp>
      <p:sp>
        <p:nvSpPr>
          <p:cNvPr id="3" name="Content Placeholder 2">
            <a:extLst>
              <a:ext uri="{FF2B5EF4-FFF2-40B4-BE49-F238E27FC236}">
                <a16:creationId xmlns:a16="http://schemas.microsoft.com/office/drawing/2014/main" id="{650EAE6B-C9A8-42D6-B86E-54D8BA97F5F7}"/>
              </a:ext>
            </a:extLst>
          </p:cNvPr>
          <p:cNvSpPr>
            <a:spLocks noGrp="1"/>
          </p:cNvSpPr>
          <p:nvPr>
            <p:ph idx="1"/>
          </p:nvPr>
        </p:nvSpPr>
        <p:spPr/>
        <p:txBody>
          <a:bodyPr/>
          <a:lstStyle/>
          <a:p>
            <a:r>
              <a:rPr lang="en-GB" b="0" i="0" dirty="0">
                <a:solidFill>
                  <a:srgbClr val="000000"/>
                </a:solidFill>
                <a:effectLst/>
                <a:latin typeface="Verdana" panose="020B0604030504040204" pitchFamily="34" charset="0"/>
              </a:rPr>
              <a:t>If employers know of a health and safety risk – or should have known, based on the current state of knowledge at the time of the incident – they will be liable if an employee is injured, killed or suffers illness as a result of the risk and they failed to take reasonable care.</a:t>
            </a:r>
            <a:endParaRPr lang="en-GB" dirty="0"/>
          </a:p>
        </p:txBody>
      </p:sp>
    </p:spTree>
    <p:extLst>
      <p:ext uri="{BB962C8B-B14F-4D97-AF65-F5344CB8AC3E}">
        <p14:creationId xmlns:p14="http://schemas.microsoft.com/office/powerpoint/2010/main" val="8767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C8CE-A01A-4DE7-9519-B97DF32E72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0EA0D29-E8B8-4EE7-86EF-BB34EAABE3B4}"/>
              </a:ext>
            </a:extLst>
          </p:cNvPr>
          <p:cNvSpPr>
            <a:spLocks noGrp="1"/>
          </p:cNvSpPr>
          <p:nvPr>
            <p:ph idx="1"/>
          </p:nvPr>
        </p:nvSpPr>
        <p:spPr/>
        <p:txBody>
          <a:bodyPr/>
          <a:lstStyle/>
          <a:p>
            <a:r>
              <a:rPr lang="en-GB" b="0" i="0" dirty="0">
                <a:solidFill>
                  <a:srgbClr val="000000"/>
                </a:solidFill>
                <a:effectLst/>
                <a:latin typeface="Verdana" panose="020B0604030504040204" pitchFamily="34" charset="0"/>
              </a:rPr>
              <a:t>A 2018 Sentencing Council guideline recommends prison sentences of up to 18 years for employers found guilty of gross negligence manslaughter whose “long-standing and serious disregard for the safety of employees, motivated by cost-cutting, has led to someone being killed”.</a:t>
            </a:r>
            <a:endParaRPr lang="en-GB" dirty="0"/>
          </a:p>
        </p:txBody>
      </p:sp>
    </p:spTree>
    <p:extLst>
      <p:ext uri="{BB962C8B-B14F-4D97-AF65-F5344CB8AC3E}">
        <p14:creationId xmlns:p14="http://schemas.microsoft.com/office/powerpoint/2010/main" val="807421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9AA1E5-013F-4504-8034-3925FC7F4851}"/>
              </a:ext>
            </a:extLst>
          </p:cNvPr>
          <p:cNvSpPr>
            <a:spLocks noGrp="1"/>
          </p:cNvSpPr>
          <p:nvPr>
            <p:ph idx="1"/>
          </p:nvPr>
        </p:nvSpPr>
        <p:spPr>
          <a:xfrm>
            <a:off x="838200" y="872455"/>
            <a:ext cx="10515600" cy="5304508"/>
          </a:xfrm>
        </p:spPr>
        <p:txBody>
          <a:bodyPr>
            <a:normAutofit/>
          </a:bodyPr>
          <a:lstStyle/>
          <a:p>
            <a:r>
              <a:rPr lang="en-GB" b="0" i="0" dirty="0">
                <a:solidFill>
                  <a:srgbClr val="000000"/>
                </a:solidFill>
                <a:effectLst/>
                <a:latin typeface="Verdana" panose="020B0604030504040204" pitchFamily="34" charset="0"/>
              </a:rPr>
              <a:t>Section 44 of the </a:t>
            </a:r>
            <a:r>
              <a:rPr lang="en-GB" b="0" i="1" dirty="0">
                <a:solidFill>
                  <a:srgbClr val="000000"/>
                </a:solidFill>
                <a:effectLst/>
                <a:latin typeface="Verdana" panose="020B0604030504040204" pitchFamily="34" charset="0"/>
              </a:rPr>
              <a:t>Employment Rights Act 1996</a:t>
            </a:r>
            <a:r>
              <a:rPr lang="en-GB" b="0" i="0" dirty="0">
                <a:solidFill>
                  <a:srgbClr val="000000"/>
                </a:solidFill>
                <a:effectLst/>
                <a:latin typeface="Verdana" panose="020B0604030504040204" pitchFamily="34" charset="0"/>
              </a:rPr>
              <a:t> provides workers with the right to withdraw from and refuse to return to a workplace that is unsafe.</a:t>
            </a:r>
            <a:endParaRPr lang="en-GB" dirty="0"/>
          </a:p>
        </p:txBody>
      </p:sp>
    </p:spTree>
    <p:extLst>
      <p:ext uri="{BB962C8B-B14F-4D97-AF65-F5344CB8AC3E}">
        <p14:creationId xmlns:p14="http://schemas.microsoft.com/office/powerpoint/2010/main" val="3458624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AFE95-A594-4345-8A64-E337E59851B9}"/>
              </a:ext>
            </a:extLst>
          </p:cNvPr>
          <p:cNvSpPr>
            <a:spLocks noGrp="1"/>
          </p:cNvSpPr>
          <p:nvPr>
            <p:ph type="title"/>
          </p:nvPr>
        </p:nvSpPr>
        <p:spPr/>
        <p:txBody>
          <a:bodyPr/>
          <a:lstStyle/>
          <a:p>
            <a:r>
              <a:rPr lang="en-GB" dirty="0"/>
              <a:t>Right to refuse work</a:t>
            </a:r>
          </a:p>
        </p:txBody>
      </p:sp>
      <p:sp>
        <p:nvSpPr>
          <p:cNvPr id="3" name="Content Placeholder 2">
            <a:extLst>
              <a:ext uri="{FF2B5EF4-FFF2-40B4-BE49-F238E27FC236}">
                <a16:creationId xmlns:a16="http://schemas.microsoft.com/office/drawing/2014/main" id="{AA06C09E-505D-4FAB-A090-71B825C6D391}"/>
              </a:ext>
            </a:extLst>
          </p:cNvPr>
          <p:cNvSpPr>
            <a:spLocks noGrp="1"/>
          </p:cNvSpPr>
          <p:nvPr>
            <p:ph idx="1"/>
          </p:nvPr>
        </p:nvSpPr>
        <p:spPr/>
        <p:txBody>
          <a:bodyPr/>
          <a:lstStyle/>
          <a:p>
            <a:r>
              <a:rPr lang="en-GB" b="0" i="0" dirty="0">
                <a:solidFill>
                  <a:srgbClr val="000000"/>
                </a:solidFill>
                <a:effectLst/>
                <a:latin typeface="Verdana" panose="020B0604030504040204" pitchFamily="34" charset="0"/>
              </a:rPr>
              <a:t>if, after raising concerns, there is still a serious or imminent danger, the employee and co-workers may have the right to leave work, depending on specific circumstances</a:t>
            </a:r>
          </a:p>
          <a:p>
            <a:endParaRPr lang="en-GB" dirty="0">
              <a:solidFill>
                <a:srgbClr val="000000"/>
              </a:solidFill>
              <a:latin typeface="Verdana" panose="020B0604030504040204" pitchFamily="34" charset="0"/>
            </a:endParaRPr>
          </a:p>
          <a:p>
            <a:r>
              <a:rPr lang="en-GB" b="0" i="0" dirty="0">
                <a:solidFill>
                  <a:srgbClr val="000000"/>
                </a:solidFill>
                <a:effectLst/>
                <a:latin typeface="Verdana" panose="020B0604030504040204" pitchFamily="34" charset="0"/>
              </a:rPr>
              <a:t>Section 44 of the </a:t>
            </a:r>
            <a:r>
              <a:rPr lang="en-GB" b="0" i="1" dirty="0">
                <a:solidFill>
                  <a:srgbClr val="000000"/>
                </a:solidFill>
                <a:effectLst/>
                <a:latin typeface="Verdana" panose="020B0604030504040204" pitchFamily="34" charset="0"/>
              </a:rPr>
              <a:t>Employment Rights Act 1996</a:t>
            </a:r>
            <a:r>
              <a:rPr lang="en-GB" b="0" i="0" dirty="0">
                <a:solidFill>
                  <a:srgbClr val="000000"/>
                </a:solidFill>
                <a:effectLst/>
                <a:latin typeface="Verdana" panose="020B0604030504040204" pitchFamily="34" charset="0"/>
              </a:rPr>
              <a:t> (ERA 96)</a:t>
            </a:r>
          </a:p>
          <a:p>
            <a:endParaRPr lang="en-GB" dirty="0">
              <a:solidFill>
                <a:srgbClr val="000000"/>
              </a:solidFill>
              <a:latin typeface="Verdana" panose="020B0604030504040204" pitchFamily="34" charset="0"/>
            </a:endParaRPr>
          </a:p>
          <a:p>
            <a:r>
              <a:rPr lang="en-GB" dirty="0">
                <a:solidFill>
                  <a:srgbClr val="000000"/>
                </a:solidFill>
                <a:latin typeface="Verdana" panose="020B0604030504040204" pitchFamily="34" charset="0"/>
              </a:rPr>
              <a:t>Also reasonable adjustments for disabled workers</a:t>
            </a:r>
            <a:endParaRPr lang="en-GB" dirty="0"/>
          </a:p>
        </p:txBody>
      </p:sp>
    </p:spTree>
    <p:extLst>
      <p:ext uri="{BB962C8B-B14F-4D97-AF65-F5344CB8AC3E}">
        <p14:creationId xmlns:p14="http://schemas.microsoft.com/office/powerpoint/2010/main" val="138259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0B3D01-7860-4AD4-9A5B-FB2AA067A491}"/>
              </a:ext>
            </a:extLst>
          </p:cNvPr>
          <p:cNvSpPr>
            <a:spLocks noGrp="1"/>
          </p:cNvSpPr>
          <p:nvPr>
            <p:ph idx="1"/>
          </p:nvPr>
        </p:nvSpPr>
        <p:spPr>
          <a:xfrm>
            <a:off x="838200" y="796954"/>
            <a:ext cx="10515600" cy="5380009"/>
          </a:xfrm>
        </p:spPr>
        <p:txBody>
          <a:bodyPr>
            <a:normAutofit/>
          </a:bodyPr>
          <a:lstStyle/>
          <a:p>
            <a:pPr algn="l"/>
            <a:r>
              <a:rPr lang="en-GB" b="0" i="0" dirty="0">
                <a:solidFill>
                  <a:srgbClr val="000000"/>
                </a:solidFill>
                <a:effectLst/>
                <a:latin typeface="Verdana" panose="020B0604030504040204" pitchFamily="34" charset="0"/>
              </a:rPr>
              <a:t>Sections 44 and 100 of the </a:t>
            </a:r>
            <a:r>
              <a:rPr lang="en-GB" b="0" i="1" dirty="0">
                <a:solidFill>
                  <a:srgbClr val="000000"/>
                </a:solidFill>
                <a:effectLst/>
                <a:latin typeface="Verdana" panose="020B0604030504040204" pitchFamily="34" charset="0"/>
              </a:rPr>
              <a:t>Employment Rights Act 1996</a:t>
            </a:r>
            <a:r>
              <a:rPr lang="en-GB" b="0" i="0" dirty="0">
                <a:solidFill>
                  <a:srgbClr val="000000"/>
                </a:solidFill>
                <a:effectLst/>
                <a:latin typeface="Verdana" panose="020B0604030504040204" pitchFamily="34" charset="0"/>
              </a:rPr>
              <a:t> (ERA 96) deal specifically with health and safety cases. ERA 96 says an employee should not suffer a detriment or be dismissed or made redundant for various reasons including:</a:t>
            </a:r>
          </a:p>
          <a:p>
            <a:pPr lvl="1"/>
            <a:endParaRPr lang="en-GB" b="0" i="0" dirty="0">
              <a:solidFill>
                <a:srgbClr val="000000"/>
              </a:solidFill>
              <a:effectLst/>
              <a:latin typeface="Verdana" panose="020B0604030504040204" pitchFamily="34" charset="0"/>
            </a:endParaRPr>
          </a:p>
          <a:p>
            <a:pPr lvl="1"/>
            <a:r>
              <a:rPr lang="en-GB" b="0" i="0" dirty="0">
                <a:solidFill>
                  <a:srgbClr val="000000"/>
                </a:solidFill>
                <a:effectLst/>
                <a:latin typeface="Verdana" panose="020B0604030504040204" pitchFamily="34" charset="0"/>
              </a:rPr>
              <a:t>leaving or refusing to return to a place of work in circumstances of serious and imminent danger, or taking steps to protect themselves or others in these circumstances</a:t>
            </a:r>
          </a:p>
          <a:p>
            <a:endParaRPr lang="en-GB" dirty="0"/>
          </a:p>
        </p:txBody>
      </p:sp>
    </p:spTree>
    <p:extLst>
      <p:ext uri="{BB962C8B-B14F-4D97-AF65-F5344CB8AC3E}">
        <p14:creationId xmlns:p14="http://schemas.microsoft.com/office/powerpoint/2010/main" val="311884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F6A49-DBD4-4A04-82AE-4711975B4C0B}"/>
              </a:ext>
            </a:extLst>
          </p:cNvPr>
          <p:cNvSpPr>
            <a:spLocks noGrp="1"/>
          </p:cNvSpPr>
          <p:nvPr>
            <p:ph idx="1"/>
          </p:nvPr>
        </p:nvSpPr>
        <p:spPr>
          <a:xfrm>
            <a:off x="838200" y="872455"/>
            <a:ext cx="10515600" cy="5304508"/>
          </a:xfrm>
        </p:spPr>
        <p:txBody>
          <a:bodyPr/>
          <a:lstStyle/>
          <a:p>
            <a:r>
              <a:rPr lang="en-GB" b="0" i="0" dirty="0">
                <a:solidFill>
                  <a:srgbClr val="000000"/>
                </a:solidFill>
                <a:effectLst/>
                <a:latin typeface="Verdana" panose="020B0604030504040204" pitchFamily="34" charset="0"/>
              </a:rPr>
              <a:t>The</a:t>
            </a:r>
            <a:r>
              <a:rPr lang="en-GB" b="0" i="1" dirty="0">
                <a:solidFill>
                  <a:srgbClr val="000000"/>
                </a:solidFill>
                <a:effectLst/>
                <a:latin typeface="Verdana" panose="020B0604030504040204" pitchFamily="34" charset="0"/>
              </a:rPr>
              <a:t> Health Protection (Coronavirus, Restrictions) (England) Regulations 2020</a:t>
            </a:r>
            <a:r>
              <a:rPr lang="en-GB" b="0" i="0" dirty="0">
                <a:solidFill>
                  <a:srgbClr val="000000"/>
                </a:solidFill>
                <a:effectLst/>
                <a:latin typeface="Verdana" panose="020B0604030504040204" pitchFamily="34" charset="0"/>
              </a:rPr>
              <a:t>, which brought the lockdown into force on 26 March 2020, were “made in response to the serious and imminent threat to public health which is posed by the incidence and spread of severe acute respiratory syndrome coronavirus 2 (SARS-CoV-2) in England”.</a:t>
            </a:r>
            <a:endParaRPr lang="en-GB" dirty="0"/>
          </a:p>
        </p:txBody>
      </p:sp>
    </p:spTree>
    <p:extLst>
      <p:ext uri="{BB962C8B-B14F-4D97-AF65-F5344CB8AC3E}">
        <p14:creationId xmlns:p14="http://schemas.microsoft.com/office/powerpoint/2010/main" val="1453379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37868B-ECDE-4AAC-9B76-A6B018BF25C5}"/>
              </a:ext>
            </a:extLst>
          </p:cNvPr>
          <p:cNvSpPr>
            <a:spLocks noGrp="1"/>
          </p:cNvSpPr>
          <p:nvPr>
            <p:ph idx="1"/>
          </p:nvPr>
        </p:nvSpPr>
        <p:spPr>
          <a:xfrm>
            <a:off x="838200" y="989901"/>
            <a:ext cx="10515600" cy="5187062"/>
          </a:xfrm>
        </p:spPr>
        <p:txBody>
          <a:bodyPr>
            <a:normAutofit fontScale="92500" lnSpcReduction="20000"/>
          </a:bodyPr>
          <a:lstStyle/>
          <a:p>
            <a:r>
              <a:rPr lang="en-GB" b="0" i="0" dirty="0">
                <a:solidFill>
                  <a:srgbClr val="000000"/>
                </a:solidFill>
                <a:effectLst/>
                <a:latin typeface="Verdana" panose="020B0604030504040204" pitchFamily="34" charset="0"/>
              </a:rPr>
              <a:t>As long as the employee forms a genuine view of a risk that they reasonably regard as serious and imminent, the fact that the employer disagrees with the seriousness of the risk or the appropriateness of the steps taken is irrelevant.</a:t>
            </a:r>
          </a:p>
          <a:p>
            <a:endParaRPr lang="en-GB" dirty="0">
              <a:solidFill>
                <a:srgbClr val="000000"/>
              </a:solidFill>
              <a:latin typeface="Verdana" panose="020B0604030504040204" pitchFamily="34" charset="0"/>
            </a:endParaRPr>
          </a:p>
          <a:p>
            <a:endParaRPr lang="en-GB" dirty="0">
              <a:solidFill>
                <a:srgbClr val="000000"/>
              </a:solidFill>
              <a:latin typeface="Verdana" panose="020B0604030504040204" pitchFamily="34" charset="0"/>
            </a:endParaRPr>
          </a:p>
          <a:p>
            <a:endParaRPr lang="en-GB" dirty="0">
              <a:solidFill>
                <a:srgbClr val="000000"/>
              </a:solidFill>
              <a:latin typeface="Verdana" panose="020B0604030504040204" pitchFamily="34" charset="0"/>
            </a:endParaRPr>
          </a:p>
          <a:p>
            <a:pPr algn="l"/>
            <a:r>
              <a:rPr lang="en-GB" b="0" i="0" dirty="0">
                <a:solidFill>
                  <a:srgbClr val="000000"/>
                </a:solidFill>
                <a:effectLst/>
                <a:latin typeface="Verdana" panose="020B0604030504040204" pitchFamily="34" charset="0"/>
              </a:rPr>
              <a:t>Mr </a:t>
            </a:r>
            <a:r>
              <a:rPr lang="en-GB" b="0" i="0" dirty="0" err="1">
                <a:solidFill>
                  <a:srgbClr val="000000"/>
                </a:solidFill>
                <a:effectLst/>
                <a:latin typeface="Verdana" panose="020B0604030504040204" pitchFamily="34" charset="0"/>
              </a:rPr>
              <a:t>Oudahar</a:t>
            </a:r>
            <a:r>
              <a:rPr lang="en-GB" b="0" i="0" dirty="0">
                <a:solidFill>
                  <a:srgbClr val="000000"/>
                </a:solidFill>
                <a:effectLst/>
                <a:latin typeface="Verdana" panose="020B0604030504040204" pitchFamily="34" charset="0"/>
              </a:rPr>
              <a:t>, who worked as a cleaner, refused to mop a kitchen floor because of exposed electrical wiring. His dismissal for refusing to mop the floors because of the danger was automatically unfair. The fact that the employer’s maintenance manager disagreed with his assessment of the risk was irrelevant to the automatic unfairness of his dismissal.</a:t>
            </a:r>
          </a:p>
          <a:p>
            <a:pPr algn="l"/>
            <a:r>
              <a:rPr lang="en-GB" b="1" i="1" dirty="0" err="1">
                <a:solidFill>
                  <a:srgbClr val="000000"/>
                </a:solidFill>
                <a:effectLst/>
                <a:latin typeface="Verdana" panose="020B0604030504040204" pitchFamily="34" charset="0"/>
              </a:rPr>
              <a:t>Oudahar</a:t>
            </a:r>
            <a:r>
              <a:rPr lang="en-GB" b="1" i="1" dirty="0">
                <a:solidFill>
                  <a:srgbClr val="000000"/>
                </a:solidFill>
                <a:effectLst/>
                <a:latin typeface="Verdana" panose="020B0604030504040204" pitchFamily="34" charset="0"/>
              </a:rPr>
              <a:t> v Esporta Group Limited [2011] UKEAT/0566/10</a:t>
            </a:r>
            <a:endParaRPr lang="en-GB" b="0" i="0" dirty="0">
              <a:solidFill>
                <a:srgbClr val="000000"/>
              </a:solidFill>
              <a:effectLst/>
              <a:latin typeface="Verdana" panose="020B0604030504040204" pitchFamily="34" charset="0"/>
            </a:endParaRPr>
          </a:p>
          <a:p>
            <a:endParaRPr lang="en-GB" dirty="0"/>
          </a:p>
          <a:p>
            <a:endParaRPr lang="en-GB" dirty="0"/>
          </a:p>
        </p:txBody>
      </p:sp>
    </p:spTree>
    <p:extLst>
      <p:ext uri="{BB962C8B-B14F-4D97-AF65-F5344CB8AC3E}">
        <p14:creationId xmlns:p14="http://schemas.microsoft.com/office/powerpoint/2010/main" val="808540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6B77E-2202-422A-80E0-559D479A885A}"/>
              </a:ext>
            </a:extLst>
          </p:cNvPr>
          <p:cNvSpPr>
            <a:spLocks noGrp="1"/>
          </p:cNvSpPr>
          <p:nvPr>
            <p:ph idx="1"/>
          </p:nvPr>
        </p:nvSpPr>
        <p:spPr>
          <a:xfrm>
            <a:off x="838200" y="545284"/>
            <a:ext cx="10515600" cy="5631679"/>
          </a:xfrm>
        </p:spPr>
        <p:txBody>
          <a:bodyPr>
            <a:normAutofit lnSpcReduction="10000"/>
          </a:bodyPr>
          <a:lstStyle/>
          <a:p>
            <a:r>
              <a:rPr lang="en-GB" b="0" i="0" dirty="0">
                <a:solidFill>
                  <a:srgbClr val="000000"/>
                </a:solidFill>
                <a:effectLst/>
                <a:latin typeface="Verdana" panose="020B0604030504040204" pitchFamily="34" charset="0"/>
              </a:rPr>
              <a:t>even if this view later turns out to have been mistaken</a:t>
            </a:r>
          </a:p>
          <a:p>
            <a:endParaRPr lang="en-GB" dirty="0">
              <a:solidFill>
                <a:srgbClr val="000000"/>
              </a:solidFill>
              <a:latin typeface="Verdana" panose="020B0604030504040204" pitchFamily="34" charset="0"/>
            </a:endParaRPr>
          </a:p>
          <a:p>
            <a:endParaRPr lang="en-GB" dirty="0">
              <a:solidFill>
                <a:srgbClr val="000000"/>
              </a:solidFill>
              <a:latin typeface="Verdana" panose="020B0604030504040204" pitchFamily="34" charset="0"/>
            </a:endParaRPr>
          </a:p>
          <a:p>
            <a:endParaRPr lang="en-GB" dirty="0">
              <a:solidFill>
                <a:srgbClr val="000000"/>
              </a:solidFill>
              <a:latin typeface="Verdana" panose="020B0604030504040204" pitchFamily="34" charset="0"/>
            </a:endParaRPr>
          </a:p>
          <a:p>
            <a:r>
              <a:rPr lang="en-GB" b="0" i="0" dirty="0">
                <a:solidFill>
                  <a:srgbClr val="000000"/>
                </a:solidFill>
                <a:effectLst/>
                <a:latin typeface="Verdana" panose="020B0604030504040204" pitchFamily="34" charset="0"/>
              </a:rPr>
              <a:t>Mr Joao was dismissed from his job as a night porter. He argued that his dismissal was automatically unfair because he was dismissed for complaining to his employer that it was a breach of health and safety legislation to require him to work nine consecutive nights. In fact, he was mistaken in his belief that working nine consecutive nights is unlawful.</a:t>
            </a:r>
          </a:p>
          <a:p>
            <a:r>
              <a:rPr lang="en-GB" b="1" i="1" dirty="0">
                <a:solidFill>
                  <a:srgbClr val="000000"/>
                </a:solidFill>
                <a:effectLst/>
                <a:latin typeface="Verdana" panose="020B0604030504040204" pitchFamily="34" charset="0"/>
              </a:rPr>
              <a:t>Joao v Jurys Hotel Management UK Limited UKEAT0210/11</a:t>
            </a:r>
            <a:endParaRPr lang="en-GB" dirty="0"/>
          </a:p>
        </p:txBody>
      </p:sp>
    </p:spTree>
    <p:extLst>
      <p:ext uri="{BB962C8B-B14F-4D97-AF65-F5344CB8AC3E}">
        <p14:creationId xmlns:p14="http://schemas.microsoft.com/office/powerpoint/2010/main" val="3464036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2071D-4869-44CA-A8B8-2E1F54F0F67A}"/>
              </a:ext>
            </a:extLst>
          </p:cNvPr>
          <p:cNvSpPr>
            <a:spLocks noGrp="1"/>
          </p:cNvSpPr>
          <p:nvPr>
            <p:ph type="title"/>
          </p:nvPr>
        </p:nvSpPr>
        <p:spPr/>
        <p:txBody>
          <a:bodyPr/>
          <a:lstStyle/>
          <a:p>
            <a:r>
              <a:rPr lang="en-GB" dirty="0"/>
              <a:t>On PPE</a:t>
            </a:r>
          </a:p>
        </p:txBody>
      </p:sp>
      <p:sp>
        <p:nvSpPr>
          <p:cNvPr id="3" name="Content Placeholder 2">
            <a:extLst>
              <a:ext uri="{FF2B5EF4-FFF2-40B4-BE49-F238E27FC236}">
                <a16:creationId xmlns:a16="http://schemas.microsoft.com/office/drawing/2014/main" id="{B5996A7A-18E9-4472-A29C-1E7BB1B5FA02}"/>
              </a:ext>
            </a:extLst>
          </p:cNvPr>
          <p:cNvSpPr>
            <a:spLocks noGrp="1"/>
          </p:cNvSpPr>
          <p:nvPr>
            <p:ph idx="1"/>
          </p:nvPr>
        </p:nvSpPr>
        <p:spPr/>
        <p:txBody>
          <a:bodyPr>
            <a:normAutofit fontScale="92500"/>
          </a:bodyPr>
          <a:lstStyle/>
          <a:p>
            <a:r>
              <a:rPr lang="en-GB" b="0" i="0" dirty="0">
                <a:solidFill>
                  <a:srgbClr val="000000"/>
                </a:solidFill>
                <a:effectLst/>
                <a:latin typeface="Verdana" panose="020B0604030504040204" pitchFamily="34" charset="0"/>
              </a:rPr>
              <a:t>Government guidance on face coverings is as follows (updated: 31/07/2020) </a:t>
            </a:r>
          </a:p>
          <a:p>
            <a:endParaRPr lang="en-GB" b="0" i="0" dirty="0">
              <a:solidFill>
                <a:srgbClr val="000000"/>
              </a:solidFill>
              <a:effectLst/>
              <a:latin typeface="Verdana" panose="020B0604030504040204" pitchFamily="34" charset="0"/>
            </a:endParaRPr>
          </a:p>
          <a:p>
            <a:pPr marL="0" indent="0">
              <a:buNone/>
            </a:pPr>
            <a:r>
              <a:rPr lang="en-GB" b="0" i="0" dirty="0">
                <a:solidFill>
                  <a:srgbClr val="000000"/>
                </a:solidFill>
                <a:effectLst/>
                <a:latin typeface="Verdana" panose="020B0604030504040204" pitchFamily="34" charset="0"/>
              </a:rPr>
              <a:t>"Face coverings are not a replacement for the other ways of managing risk, including minimising time spent in contact, using fixed teams and partnering for close-up work, and increasing hand and surface washing. These other measures remain the best ways of managing risk in the workplace and government would therefore not expect to see employers relying on face coverings as risk management for the purpose of their health and safety assessments."</a:t>
            </a:r>
            <a:endParaRPr lang="en-GB" dirty="0"/>
          </a:p>
        </p:txBody>
      </p:sp>
    </p:spTree>
    <p:extLst>
      <p:ext uri="{BB962C8B-B14F-4D97-AF65-F5344CB8AC3E}">
        <p14:creationId xmlns:p14="http://schemas.microsoft.com/office/powerpoint/2010/main" val="1880076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55EC4-9B34-401D-8972-DADF4CECF8AF}"/>
              </a:ext>
            </a:extLst>
          </p:cNvPr>
          <p:cNvSpPr>
            <a:spLocks noGrp="1"/>
          </p:cNvSpPr>
          <p:nvPr>
            <p:ph idx="1"/>
          </p:nvPr>
        </p:nvSpPr>
        <p:spPr>
          <a:xfrm>
            <a:off x="838200" y="276837"/>
            <a:ext cx="10515600" cy="5900126"/>
          </a:xfrm>
        </p:spPr>
        <p:txBody>
          <a:bodyPr>
            <a:normAutofit/>
          </a:bodyPr>
          <a:lstStyle/>
          <a:p>
            <a:pPr algn="l"/>
            <a:r>
              <a:rPr lang="en-GB" b="0" i="0" dirty="0">
                <a:solidFill>
                  <a:srgbClr val="000000"/>
                </a:solidFill>
                <a:effectLst/>
                <a:latin typeface="Verdana" panose="020B0604030504040204" pitchFamily="34" charset="0"/>
              </a:rPr>
              <a:t>Advice from the TUC makes the additional points on PPE:</a:t>
            </a:r>
          </a:p>
          <a:p>
            <a:pPr algn="l"/>
            <a:endParaRPr lang="en-GB" dirty="0">
              <a:solidFill>
                <a:srgbClr val="000000"/>
              </a:solidFill>
              <a:latin typeface="Verdana" panose="020B0604030504040204" pitchFamily="34" charset="0"/>
            </a:endParaRPr>
          </a:p>
          <a:p>
            <a:pPr algn="l"/>
            <a:r>
              <a:rPr lang="en-GB" b="0" i="0" dirty="0">
                <a:solidFill>
                  <a:srgbClr val="000000"/>
                </a:solidFill>
                <a:effectLst/>
                <a:latin typeface="Verdana" panose="020B0604030504040204" pitchFamily="34" charset="0"/>
              </a:rPr>
              <a:t>the most effective mask for those dealing directly with COVID-19 patients is the asbestos respirator level 3 (FFP3). Tests have shown it reduces the level of exposure by six-fold.</a:t>
            </a:r>
          </a:p>
          <a:p>
            <a:pPr algn="l"/>
            <a:r>
              <a:rPr lang="en-GB" b="0" i="0" dirty="0">
                <a:solidFill>
                  <a:srgbClr val="000000"/>
                </a:solidFill>
                <a:effectLst/>
                <a:latin typeface="Verdana" panose="020B0604030504040204" pitchFamily="34" charset="0"/>
              </a:rPr>
              <a:t>check masks are not out of date and look out for a certification mark, as this indicates it has met relevant EU health and safety standards </a:t>
            </a:r>
          </a:p>
          <a:p>
            <a:pPr algn="l"/>
            <a:r>
              <a:rPr lang="en-GB" b="0" i="0" dirty="0">
                <a:solidFill>
                  <a:srgbClr val="000000"/>
                </a:solidFill>
                <a:effectLst/>
                <a:latin typeface="Verdana" panose="020B0604030504040204" pitchFamily="34" charset="0"/>
              </a:rPr>
              <a:t>gloves do not prevent infection.</a:t>
            </a:r>
          </a:p>
          <a:p>
            <a:pPr algn="l"/>
            <a:r>
              <a:rPr lang="en-GB" b="0" i="0" dirty="0">
                <a:solidFill>
                  <a:srgbClr val="000000"/>
                </a:solidFill>
                <a:effectLst/>
                <a:latin typeface="Verdana" panose="020B0604030504040204" pitchFamily="34" charset="0"/>
              </a:rPr>
              <a:t>It is illegal for an employer to charge for any safety equipment.</a:t>
            </a:r>
          </a:p>
          <a:p>
            <a:endParaRPr lang="en-GB" dirty="0"/>
          </a:p>
        </p:txBody>
      </p:sp>
    </p:spTree>
    <p:extLst>
      <p:ext uri="{BB962C8B-B14F-4D97-AF65-F5344CB8AC3E}">
        <p14:creationId xmlns:p14="http://schemas.microsoft.com/office/powerpoint/2010/main" val="141821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F7ED-3DEC-4639-8893-2D0AEBAAEF17}"/>
              </a:ext>
            </a:extLst>
          </p:cNvPr>
          <p:cNvSpPr>
            <a:spLocks noGrp="1"/>
          </p:cNvSpPr>
          <p:nvPr>
            <p:ph type="title"/>
          </p:nvPr>
        </p:nvSpPr>
        <p:spPr/>
        <p:txBody>
          <a:bodyPr/>
          <a:lstStyle/>
          <a:p>
            <a:r>
              <a:rPr lang="en-GB" dirty="0"/>
              <a:t>UCU advice</a:t>
            </a:r>
          </a:p>
        </p:txBody>
      </p:sp>
      <p:sp>
        <p:nvSpPr>
          <p:cNvPr id="3" name="Content Placeholder 2">
            <a:extLst>
              <a:ext uri="{FF2B5EF4-FFF2-40B4-BE49-F238E27FC236}">
                <a16:creationId xmlns:a16="http://schemas.microsoft.com/office/drawing/2014/main" id="{407F36BB-75C9-4D00-9FF5-313DE5A71F9F}"/>
              </a:ext>
            </a:extLst>
          </p:cNvPr>
          <p:cNvSpPr>
            <a:spLocks noGrp="1"/>
          </p:cNvSpPr>
          <p:nvPr>
            <p:ph idx="1"/>
          </p:nvPr>
        </p:nvSpPr>
        <p:spPr/>
        <p:txBody>
          <a:bodyPr>
            <a:normAutofit/>
          </a:bodyPr>
          <a:lstStyle/>
          <a:p>
            <a:r>
              <a:rPr lang="en-GB" dirty="0"/>
              <a:t>UCU branches should consider how far government guidance for outbreak management plans complies with the employer's duties under the Health and Safety at Work Act 1974 and the Regulations that sit under this. </a:t>
            </a:r>
          </a:p>
          <a:p>
            <a:endParaRPr lang="en-GB" dirty="0"/>
          </a:p>
          <a:p>
            <a:r>
              <a:rPr lang="en-GB" dirty="0"/>
              <a:t>There are likely to be contradictions in the government guidance </a:t>
            </a:r>
            <a:r>
              <a:rPr lang="en-GB" u="sng" dirty="0"/>
              <a:t>but UCU are clear that the duty to implement preventative measures under Health and Safety legislation must take priority and consider the latest data and research. </a:t>
            </a:r>
          </a:p>
        </p:txBody>
      </p:sp>
    </p:spTree>
    <p:extLst>
      <p:ext uri="{BB962C8B-B14F-4D97-AF65-F5344CB8AC3E}">
        <p14:creationId xmlns:p14="http://schemas.microsoft.com/office/powerpoint/2010/main" val="4287599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F0746D-A3AD-44D8-A087-4760595E1865}"/>
              </a:ext>
            </a:extLst>
          </p:cNvPr>
          <p:cNvSpPr>
            <a:spLocks noGrp="1"/>
          </p:cNvSpPr>
          <p:nvPr>
            <p:ph idx="1"/>
          </p:nvPr>
        </p:nvSpPr>
        <p:spPr>
          <a:xfrm>
            <a:off x="838200" y="402672"/>
            <a:ext cx="10515600" cy="6283354"/>
          </a:xfrm>
        </p:spPr>
        <p:txBody>
          <a:bodyPr>
            <a:normAutofit fontScale="70000" lnSpcReduction="20000"/>
          </a:bodyPr>
          <a:lstStyle/>
          <a:p>
            <a:pPr marL="0" indent="0">
              <a:buNone/>
            </a:pPr>
            <a:r>
              <a:rPr lang="en-GB" sz="5100" b="1" dirty="0"/>
              <a:t>Key concerns:</a:t>
            </a:r>
          </a:p>
          <a:p>
            <a:pPr marL="0" indent="0">
              <a:buNone/>
            </a:pPr>
            <a:endParaRPr lang="en-GB" sz="5100" b="1" dirty="0"/>
          </a:p>
          <a:p>
            <a:r>
              <a:rPr lang="en-GB" dirty="0"/>
              <a:t>Risk assessments have been drafted with little input from H&amp;S reps and are very late notice</a:t>
            </a:r>
          </a:p>
          <a:p>
            <a:r>
              <a:rPr lang="en-GB" dirty="0"/>
              <a:t>Birmingham has special provisions in place due to high rates of infection – and rapidly rising</a:t>
            </a:r>
          </a:p>
          <a:p>
            <a:r>
              <a:rPr lang="en-GB" dirty="0"/>
              <a:t>Little consideration for practicalities of social distancing – especially doorways and the incorrectly calculated spacing in teaching rooms</a:t>
            </a:r>
          </a:p>
          <a:p>
            <a:r>
              <a:rPr lang="en-GB" dirty="0"/>
              <a:t>Already clear that students are not abiding by social distance measures</a:t>
            </a:r>
          </a:p>
          <a:p>
            <a:r>
              <a:rPr lang="en-GB" dirty="0"/>
              <a:t>Already have several </a:t>
            </a:r>
            <a:r>
              <a:rPr lang="en-GB" dirty="0" err="1"/>
              <a:t>covid</a:t>
            </a:r>
            <a:r>
              <a:rPr lang="en-GB" dirty="0"/>
              <a:t> cases on campus</a:t>
            </a:r>
          </a:p>
          <a:p>
            <a:r>
              <a:rPr lang="en-GB" dirty="0"/>
              <a:t>Refusal to inform UCU until a cluster of 10</a:t>
            </a:r>
          </a:p>
          <a:p>
            <a:r>
              <a:rPr lang="en-GB" dirty="0"/>
              <a:t>Track and trace system is sketchy</a:t>
            </a:r>
          </a:p>
          <a:p>
            <a:r>
              <a:rPr lang="en-GB" dirty="0"/>
              <a:t>Face masks are not asbestos respirator level 3 (FFP3)</a:t>
            </a:r>
          </a:p>
          <a:p>
            <a:r>
              <a:rPr lang="en-GB" dirty="0"/>
              <a:t>No exemptions are being made for health conditions or BAME staff</a:t>
            </a:r>
          </a:p>
          <a:p>
            <a:r>
              <a:rPr lang="en-GB" dirty="0"/>
              <a:t>Incorrect advice on visors</a:t>
            </a:r>
          </a:p>
          <a:p>
            <a:endParaRPr lang="en-GB" dirty="0"/>
          </a:p>
          <a:p>
            <a:pPr marL="0" indent="0">
              <a:buNone/>
            </a:pPr>
            <a:endParaRPr lang="en-GB" dirty="0"/>
          </a:p>
          <a:p>
            <a:pPr marL="0" indent="0">
              <a:buNone/>
            </a:pPr>
            <a:r>
              <a:rPr lang="en-GB" dirty="0"/>
              <a:t>But the bottom line is that there is no obvious reason to risk on-campus teaching in the first place given that teaching/working as a default is clearly reasonably practicable and therefore does much more to reduce unnecessary risk.</a:t>
            </a:r>
          </a:p>
          <a:p>
            <a:endParaRPr lang="en-GB" dirty="0"/>
          </a:p>
        </p:txBody>
      </p:sp>
    </p:spTree>
    <p:extLst>
      <p:ext uri="{BB962C8B-B14F-4D97-AF65-F5344CB8AC3E}">
        <p14:creationId xmlns:p14="http://schemas.microsoft.com/office/powerpoint/2010/main" val="3832380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4E3C9-6B3B-4778-8F99-A914703C3B18}"/>
              </a:ext>
            </a:extLst>
          </p:cNvPr>
          <p:cNvSpPr>
            <a:spLocks noGrp="1"/>
          </p:cNvSpPr>
          <p:nvPr>
            <p:ph type="title"/>
          </p:nvPr>
        </p:nvSpPr>
        <p:spPr/>
        <p:txBody>
          <a:bodyPr/>
          <a:lstStyle/>
          <a:p>
            <a:r>
              <a:rPr lang="en-GB" dirty="0"/>
              <a:t>Clusters, outbreaks, and so on</a:t>
            </a:r>
          </a:p>
        </p:txBody>
      </p:sp>
      <p:sp>
        <p:nvSpPr>
          <p:cNvPr id="3" name="Content Placeholder 2">
            <a:extLst>
              <a:ext uri="{FF2B5EF4-FFF2-40B4-BE49-F238E27FC236}">
                <a16:creationId xmlns:a16="http://schemas.microsoft.com/office/drawing/2014/main" id="{156D45C9-6ED9-4BE1-87D4-D3031FBB802F}"/>
              </a:ext>
            </a:extLst>
          </p:cNvPr>
          <p:cNvSpPr>
            <a:spLocks noGrp="1"/>
          </p:cNvSpPr>
          <p:nvPr>
            <p:ph idx="1"/>
          </p:nvPr>
        </p:nvSpPr>
        <p:spPr/>
        <p:txBody>
          <a:bodyPr/>
          <a:lstStyle/>
          <a:p>
            <a:r>
              <a:rPr lang="en-GB" dirty="0"/>
              <a:t>'On a sliding scale, there are a range of outbreak scenarios that require appropriate actions: </a:t>
            </a:r>
          </a:p>
          <a:p>
            <a:pPr lvl="1"/>
            <a:r>
              <a:rPr lang="en-GB" dirty="0"/>
              <a:t>cases refer to individual cases of Covid-19 </a:t>
            </a:r>
          </a:p>
          <a:p>
            <a:pPr lvl="1"/>
            <a:r>
              <a:rPr lang="en-GB" dirty="0"/>
              <a:t>clusters refer to 2 or more cases associated with a specific setting in the absence of evidence of a common exposure or link to another case </a:t>
            </a:r>
          </a:p>
          <a:p>
            <a:pPr lvl="1"/>
            <a:r>
              <a:rPr lang="en-GB" dirty="0"/>
              <a:t>outbreaks refer to 2 or more confirmed cases associated with a specific setting with evidence of a common exposure or link to another case </a:t>
            </a:r>
          </a:p>
          <a:p>
            <a:pPr lvl="1"/>
            <a:r>
              <a:rPr lang="en-GB" dirty="0"/>
              <a:t>community spread refers to sporadic or linked cases on a limited or extensive </a:t>
            </a:r>
            <a:r>
              <a:rPr lang="en-GB" dirty="0" err="1"/>
              <a:t>basis’</a:t>
            </a:r>
            <a:r>
              <a:rPr lang="en-GB" dirty="0"/>
              <a:t> </a:t>
            </a:r>
          </a:p>
          <a:p>
            <a:pPr lvl="1"/>
            <a:endParaRPr lang="en-GB" dirty="0"/>
          </a:p>
          <a:p>
            <a:pPr marL="457200" lvl="1" indent="0">
              <a:buNone/>
            </a:pPr>
            <a:r>
              <a:rPr lang="en-GB" dirty="0"/>
              <a:t>(DHSC)</a:t>
            </a:r>
          </a:p>
        </p:txBody>
      </p:sp>
    </p:spTree>
    <p:extLst>
      <p:ext uri="{BB962C8B-B14F-4D97-AF65-F5344CB8AC3E}">
        <p14:creationId xmlns:p14="http://schemas.microsoft.com/office/powerpoint/2010/main" val="53467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DF5E-6B62-4D45-8EFF-DB75E01B6056}"/>
              </a:ext>
            </a:extLst>
          </p:cNvPr>
          <p:cNvSpPr>
            <a:spLocks noGrp="1"/>
          </p:cNvSpPr>
          <p:nvPr>
            <p:ph type="title"/>
          </p:nvPr>
        </p:nvSpPr>
        <p:spPr/>
        <p:txBody>
          <a:bodyPr/>
          <a:lstStyle/>
          <a:p>
            <a:r>
              <a:rPr lang="en-GB" dirty="0"/>
              <a:t>UCU advice</a:t>
            </a:r>
          </a:p>
        </p:txBody>
      </p:sp>
      <p:sp>
        <p:nvSpPr>
          <p:cNvPr id="3" name="Content Placeholder 2">
            <a:extLst>
              <a:ext uri="{FF2B5EF4-FFF2-40B4-BE49-F238E27FC236}">
                <a16:creationId xmlns:a16="http://schemas.microsoft.com/office/drawing/2014/main" id="{1E50B7B3-01BA-45CB-B8D4-58938FF9A214}"/>
              </a:ext>
            </a:extLst>
          </p:cNvPr>
          <p:cNvSpPr>
            <a:spLocks noGrp="1"/>
          </p:cNvSpPr>
          <p:nvPr>
            <p:ph idx="1"/>
          </p:nvPr>
        </p:nvSpPr>
        <p:spPr/>
        <p:txBody>
          <a:bodyPr/>
          <a:lstStyle/>
          <a:p>
            <a:r>
              <a:rPr lang="en-GB" dirty="0"/>
              <a:t>we expect UCU H&amp;S reps to be given sufficient detail on infections within workplaces to undertake investigations, inspections and to engage in meaningful consultation on all health and safety measures needed within the workplace to prevent exposure to Covid-19.</a:t>
            </a:r>
          </a:p>
        </p:txBody>
      </p:sp>
    </p:spTree>
    <p:extLst>
      <p:ext uri="{BB962C8B-B14F-4D97-AF65-F5344CB8AC3E}">
        <p14:creationId xmlns:p14="http://schemas.microsoft.com/office/powerpoint/2010/main" val="769430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7D753-987C-4A2C-A289-1C33026287F6}"/>
              </a:ext>
            </a:extLst>
          </p:cNvPr>
          <p:cNvSpPr>
            <a:spLocks noGrp="1"/>
          </p:cNvSpPr>
          <p:nvPr>
            <p:ph type="title"/>
          </p:nvPr>
        </p:nvSpPr>
        <p:spPr/>
        <p:txBody>
          <a:bodyPr/>
          <a:lstStyle/>
          <a:p>
            <a:r>
              <a:rPr lang="en-GB" dirty="0"/>
              <a:t>Key advice</a:t>
            </a:r>
          </a:p>
        </p:txBody>
      </p:sp>
      <p:sp>
        <p:nvSpPr>
          <p:cNvPr id="3" name="Content Placeholder 2">
            <a:extLst>
              <a:ext uri="{FF2B5EF4-FFF2-40B4-BE49-F238E27FC236}">
                <a16:creationId xmlns:a16="http://schemas.microsoft.com/office/drawing/2014/main" id="{EC24834F-278B-4555-B7E7-E125D86E7E2B}"/>
              </a:ext>
            </a:extLst>
          </p:cNvPr>
          <p:cNvSpPr>
            <a:spLocks noGrp="1"/>
          </p:cNvSpPr>
          <p:nvPr>
            <p:ph idx="1"/>
          </p:nvPr>
        </p:nvSpPr>
        <p:spPr>
          <a:xfrm>
            <a:off x="838200" y="1476462"/>
            <a:ext cx="10515600" cy="4700501"/>
          </a:xfrm>
        </p:spPr>
        <p:txBody>
          <a:bodyPr>
            <a:normAutofit lnSpcReduction="10000"/>
          </a:bodyPr>
          <a:lstStyle/>
          <a:p>
            <a:r>
              <a:rPr lang="en-GB" dirty="0"/>
              <a:t>Put concerns in writing</a:t>
            </a:r>
          </a:p>
          <a:p>
            <a:r>
              <a:rPr lang="en-GB" dirty="0"/>
              <a:t>Request the asbestos respirator level 3 (FFP3)</a:t>
            </a:r>
          </a:p>
          <a:p>
            <a:r>
              <a:rPr lang="en-GB" dirty="0"/>
              <a:t>Request alternative working arrangements – note disabilities, health conditions, the hierarchy of risks and that online teaching/working has a massive impact in terms of reducing risk with little impact on the job duty, and therefore is clearly ‘reasonably practicable’. See UCU template letters.</a:t>
            </a:r>
          </a:p>
          <a:p>
            <a:r>
              <a:rPr lang="en-GB" dirty="0"/>
              <a:t>Include reference to all of BUCU’s concerns – to be circulated shortly</a:t>
            </a:r>
          </a:p>
          <a:p>
            <a:r>
              <a:rPr lang="en-GB" dirty="0"/>
              <a:t>Note the right to refuse to work under ERA section 44:</a:t>
            </a:r>
          </a:p>
          <a:p>
            <a:pPr lvl="1"/>
            <a:r>
              <a:rPr lang="en-GB" b="0" i="1" dirty="0">
                <a:solidFill>
                  <a:srgbClr val="202020"/>
                </a:solidFill>
                <a:effectLst/>
                <a:latin typeface="Helvetica" panose="020B0604020202020204" pitchFamily="34" charset="0"/>
              </a:rPr>
              <a:t>in circumstances of danger which the employee reasonably believed to be serious and imminent</a:t>
            </a:r>
            <a:endParaRPr lang="en-GB" dirty="0"/>
          </a:p>
        </p:txBody>
      </p:sp>
    </p:spTree>
    <p:extLst>
      <p:ext uri="{BB962C8B-B14F-4D97-AF65-F5344CB8AC3E}">
        <p14:creationId xmlns:p14="http://schemas.microsoft.com/office/powerpoint/2010/main" val="2299071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1468</Words>
  <Application>Microsoft Office PowerPoint</Application>
  <PresentationFormat>Widescreen</PresentationFormat>
  <Paragraphs>102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Helvetica</vt:lpstr>
      <vt:lpstr>Verdana</vt:lpstr>
      <vt:lpstr>Office Theme</vt:lpstr>
      <vt:lpstr>Know Your Health and Safety Rights</vt:lpstr>
      <vt:lpstr>PowerPoint Presentation</vt:lpstr>
      <vt:lpstr>PowerPoint Presentation</vt:lpstr>
      <vt:lpstr>Risk assessments</vt:lpstr>
      <vt:lpstr>PowerPoint Presentation</vt:lpstr>
      <vt:lpstr>PowerPoint Presentation</vt:lpstr>
      <vt:lpstr>Liability and duty of care</vt:lpstr>
      <vt:lpstr>PowerPoint Presentation</vt:lpstr>
      <vt:lpstr>PowerPoint Presentation</vt:lpstr>
      <vt:lpstr>Right to refuse work</vt:lpstr>
      <vt:lpstr>PowerPoint Presentation</vt:lpstr>
      <vt:lpstr>PowerPoint Presentation</vt:lpstr>
      <vt:lpstr>PowerPoint Presentation</vt:lpstr>
      <vt:lpstr>PowerPoint Presentation</vt:lpstr>
      <vt:lpstr>On PPE</vt:lpstr>
      <vt:lpstr>PowerPoint Presentation</vt:lpstr>
      <vt:lpstr>UCU advice</vt:lpstr>
      <vt:lpstr>PowerPoint Presentation</vt:lpstr>
      <vt:lpstr>Clusters, outbreaks, and so on</vt:lpstr>
      <vt:lpstr>UCU advice</vt:lpstr>
      <vt:lpstr>Key advice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Health and Safety Rights</dc:title>
  <dc:creator>David Bailey</dc:creator>
  <cp:lastModifiedBy>James Brackley (Birmingham Business School)</cp:lastModifiedBy>
  <cp:revision>15</cp:revision>
  <dcterms:created xsi:type="dcterms:W3CDTF">2020-09-25T10:43:44Z</dcterms:created>
  <dcterms:modified xsi:type="dcterms:W3CDTF">2020-09-27T18:14:09Z</dcterms:modified>
</cp:coreProperties>
</file>